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8"/>
  </p:notesMasterIdLst>
  <p:sldIdLst>
    <p:sldId id="269" r:id="rId2"/>
    <p:sldId id="273" r:id="rId3"/>
    <p:sldId id="258" r:id="rId4"/>
    <p:sldId id="259" r:id="rId5"/>
    <p:sldId id="272" r:id="rId6"/>
    <p:sldId id="261" r:id="rId7"/>
    <p:sldId id="278" r:id="rId8"/>
    <p:sldId id="275" r:id="rId9"/>
    <p:sldId id="262" r:id="rId10"/>
    <p:sldId id="277" r:id="rId11"/>
    <p:sldId id="265" r:id="rId12"/>
    <p:sldId id="263" r:id="rId13"/>
    <p:sldId id="266" r:id="rId14"/>
    <p:sldId id="280" r:id="rId15"/>
    <p:sldId id="281" r:id="rId16"/>
    <p:sldId id="279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7A6555D-D792-4CFB-98E4-C035655E07C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8633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24086-4283-4FC6-AC80-0A51E3DB8B5E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45489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9C17B-A570-4314-9D6B-043BC31E232A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6645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1894-DB7C-4564-916E-DCFD97EE3E2E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18980"/>
      </p:ext>
    </p:extLst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188913"/>
            <a:ext cx="8507413" cy="5937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109ED-1024-43EC-A468-F5CF694EF922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44940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483D0-8B8D-4CB6-8F69-77C14B24647F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46757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9723-B04B-44A1-B024-7B6B9349F7C6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68083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5D9E2-265F-4465-BF33-E1D4E87CA155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46694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A4588-12FB-4858-A611-4DC1918A593A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59615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DF8FC-1217-4208-9F24-75F04EE9A9A4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91824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38155-D592-48CE-94CD-A45F034FB535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65835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73841-6D41-40BE-9357-18ED83821C77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48730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E6A0-7605-4D95-88C1-29283624B271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8697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F3615F-1DB0-437C-B42F-79D5137B6FBF}" type="slidenum">
              <a:rPr lang="en-US" altLang="zh-CN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2" r:id="rId2"/>
    <p:sldLayoutId id="2147483688" r:id="rId3"/>
    <p:sldLayoutId id="2147483683" r:id="rId4"/>
    <p:sldLayoutId id="2147483684" r:id="rId5"/>
    <p:sldLayoutId id="2147483685" r:id="rId6"/>
    <p:sldLayoutId id="2147483689" r:id="rId7"/>
    <p:sldLayoutId id="2147483690" r:id="rId8"/>
    <p:sldLayoutId id="2147483691" r:id="rId9"/>
    <p:sldLayoutId id="2147483686" r:id="rId10"/>
    <p:sldLayoutId id="2147483692" r:id="rId11"/>
    <p:sldLayoutId id="2147483693" r:id="rId12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26041;&#21494;/My%20Documents/&#24187;&#28783;/101&#29255;&#22836;&#25913;&#36827;&#29256;.ex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B%202a.MP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BJ_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446213"/>
            <a:ext cx="8604250" cy="54117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Text Box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1" lang="en-US" altLang="zh-CN" b="1" smtClean="0"/>
              <a:t>Unit 5</a:t>
            </a:r>
            <a:r>
              <a:rPr kumimoji="1" lang="en-US" altLang="zh-CN" smtClean="0"/>
              <a:t> </a:t>
            </a:r>
          </a:p>
        </p:txBody>
      </p:sp>
      <p:sp>
        <p:nvSpPr>
          <p:cNvPr id="9220" name="WordArt 3">
            <a:hlinkClick r:id="rId3"/>
          </p:cNvPr>
          <p:cNvSpPr>
            <a:spLocks noChangeArrowheads="1" noChangeShapeType="1" noTextEdit="1"/>
          </p:cNvSpPr>
          <p:nvPr/>
        </p:nvSpPr>
        <p:spPr bwMode="auto">
          <a:xfrm>
            <a:off x="2916238" y="476250"/>
            <a:ext cx="5295900" cy="762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2000"/>
              </a:avLst>
            </a:prstTxWarp>
          </a:bodyPr>
          <a:lstStyle/>
          <a:p>
            <a:pPr algn="ctr"/>
            <a:r>
              <a:rPr lang="en-US" altLang="zh-CN" sz="3600" b="1" kern="10" spc="720">
                <a:ln w="222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can you come to my party?</a:t>
            </a:r>
            <a:endParaRPr lang="zh-CN" altLang="en-US" sz="3600" b="1" kern="10" spc="720">
              <a:ln w="22225">
                <a:solidFill>
                  <a:srgbClr val="003399"/>
                </a:solidFill>
                <a:round/>
                <a:headEnd/>
                <a:tailEnd/>
              </a:ln>
              <a:solidFill>
                <a:srgbClr val="FFFF99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2051050" y="3933825"/>
            <a:ext cx="6553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Bell MT" pitchFamily="18" charset="0"/>
                <a:ea typeface="华文彩云" pitchFamily="2" charset="-122"/>
              </a:rPr>
              <a:t>Section A (1a 1b 1c)</a:t>
            </a:r>
          </a:p>
        </p:txBody>
      </p:sp>
      <p:pic>
        <p:nvPicPr>
          <p:cNvPr id="9222" name="Picture 7" descr="一行星星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6324600"/>
            <a:ext cx="8153400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 descr="条状音符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486400"/>
            <a:ext cx="48577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WordArt 9"/>
          <p:cNvSpPr>
            <a:spLocks noChangeArrowheads="1" noChangeShapeType="1" noTextEdit="1"/>
          </p:cNvSpPr>
          <p:nvPr/>
        </p:nvSpPr>
        <p:spPr bwMode="auto">
          <a:xfrm>
            <a:off x="2209800" y="1981200"/>
            <a:ext cx="4954588" cy="996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6350">
                  <a:solidFill>
                    <a:srgbClr val="9966FF"/>
                  </a:solidFill>
                  <a:prstDash val="dashDot"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The Third Period</a:t>
            </a:r>
            <a:endParaRPr lang="zh-CN" altLang="en-US" sz="4400" b="1" kern="10">
              <a:ln w="6350">
                <a:solidFill>
                  <a:srgbClr val="9966FF"/>
                </a:solidFill>
                <a:prstDash val="dashDot"/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rect">
                  <a:fillToRect l="100000" t="100000"/>
                </a:path>
              </a:gradFill>
              <a:effectLst>
                <a:outerShdw dist="45791" dir="2021404" algn="ctr" rotWithShape="0">
                  <a:srgbClr val="9999FF"/>
                </a:outerShdw>
              </a:effectLst>
              <a:latin typeface="Bookman Old Style"/>
            </a:endParaRPr>
          </a:p>
        </p:txBody>
      </p:sp>
      <p:pic>
        <p:nvPicPr>
          <p:cNvPr id="9225" name="Picture 10" descr="2003101217161912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971800"/>
            <a:ext cx="1828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7275513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2800">
                <a:solidFill>
                  <a:srgbClr val="FF3300"/>
                </a:solidFill>
                <a:latin typeface="Impact" pitchFamily="34" charset="0"/>
                <a:ea typeface="黑体" pitchFamily="49" charset="-122"/>
              </a:rPr>
              <a:t> 2a&amp;2b             </a:t>
            </a:r>
            <a:r>
              <a:rPr lang="en-US" altLang="zh-CN" sz="2800">
                <a:solidFill>
                  <a:srgbClr val="FF3300"/>
                </a:solidFill>
                <a:latin typeface="Impact" pitchFamily="34" charset="0"/>
                <a:ea typeface="黑体" pitchFamily="49" charset="-122"/>
                <a:hlinkClick r:id="rId2" action="ppaction://hlinkfile"/>
              </a:rPr>
              <a:t> </a:t>
            </a:r>
            <a:r>
              <a:rPr lang="en-US" altLang="zh-CN" sz="2800">
                <a:latin typeface="Impact" pitchFamily="34" charset="0"/>
                <a:ea typeface="黑体" pitchFamily="49" charset="-122"/>
                <a:hlinkClick r:id="rId2" action="ppaction://hlinkfile"/>
              </a:rPr>
              <a:t>Listening</a:t>
            </a:r>
            <a:endParaRPr lang="en-US" altLang="zh-CN" sz="2800">
              <a:latin typeface="Impact" pitchFamily="34" charset="0"/>
              <a:ea typeface="黑体" pitchFamily="49" charset="-122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15900" y="620713"/>
            <a:ext cx="8459788" cy="1198562"/>
          </a:xfrm>
          <a:prstGeom prst="rect">
            <a:avLst/>
          </a:prstGeom>
          <a:solidFill>
            <a:srgbClr val="99FF66"/>
          </a:solidFill>
          <a:ln w="9525">
            <a:solidFill>
              <a:srgbClr val="0066CC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>
                <a:solidFill>
                  <a:srgbClr val="FF3300"/>
                </a:solidFill>
                <a:latin typeface="Impact" pitchFamily="34" charset="0"/>
              </a:rPr>
              <a:t>Can Vince play tennis with Andy? Mark  Yes or No.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latin typeface="Impact" pitchFamily="34" charset="0"/>
              </a:rPr>
              <a:t> </a:t>
            </a:r>
            <a:r>
              <a:rPr kumimoji="1" lang="en-US" altLang="zh-CN" sz="3200">
                <a:solidFill>
                  <a:srgbClr val="0066CC"/>
                </a:solidFill>
                <a:latin typeface="Impact" pitchFamily="34" charset="0"/>
              </a:rPr>
              <a:t>Yes </a:t>
            </a:r>
            <a:r>
              <a:rPr kumimoji="1" lang="en-US" altLang="zh-CN" sz="3200">
                <a:solidFill>
                  <a:srgbClr val="FF66CC"/>
                </a:solidFill>
                <a:latin typeface="Impact" pitchFamily="34" charset="0"/>
              </a:rPr>
              <a:t>or </a:t>
            </a:r>
            <a:r>
              <a:rPr kumimoji="1" lang="en-US" altLang="zh-CN" sz="3200">
                <a:latin typeface="Impact" pitchFamily="34" charset="0"/>
              </a:rPr>
              <a:t>No</a:t>
            </a:r>
          </a:p>
        </p:txBody>
      </p:sp>
      <p:graphicFrame>
        <p:nvGraphicFramePr>
          <p:cNvPr id="28676" name="Group 4"/>
          <p:cNvGraphicFramePr>
            <a:graphicFrameLocks noGrp="1"/>
          </p:cNvGraphicFramePr>
          <p:nvPr/>
        </p:nvGraphicFramePr>
        <p:xfrm>
          <a:off x="250825" y="2492375"/>
          <a:ext cx="8604250" cy="3740150"/>
        </p:xfrm>
        <a:graphic>
          <a:graphicData uri="http://schemas.openxmlformats.org/drawingml/2006/table">
            <a:tbl>
              <a:tblPr/>
              <a:tblGrid>
                <a:gridCol w="3582988"/>
                <a:gridCol w="5021262"/>
              </a:tblGrid>
              <a:tr h="576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Impact" pitchFamily="34" charset="0"/>
                          <a:ea typeface="黑体" pitchFamily="49" charset="-122"/>
                        </a:rPr>
                        <a:t>Vince’s Activities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Impact" pitchFamily="34" charset="0"/>
                          <a:ea typeface="黑体" pitchFamily="49" charset="-122"/>
                        </a:rPr>
                        <a:t>               Days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5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__ Play soccer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 a. today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b.  tomorrow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c.  the day after  tomorrow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__Go to the doctor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18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__Study for the test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99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__Have a piano lesson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9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__Babysit his sister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107950" y="5661025"/>
            <a:ext cx="792163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2400">
                <a:solidFill>
                  <a:schemeClr val="accent2"/>
                </a:solidFill>
                <a:latin typeface="Arial Rounded MT Bold" pitchFamily="34" charset="0"/>
                <a:ea typeface="黑体" pitchFamily="49" charset="-122"/>
              </a:rPr>
              <a:t>c</a:t>
            </a: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250825" y="4652963"/>
            <a:ext cx="64928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2400">
                <a:solidFill>
                  <a:schemeClr val="accent2"/>
                </a:solidFill>
                <a:latin typeface="Arial Rounded MT Bold" pitchFamily="34" charset="0"/>
                <a:ea typeface="黑体" pitchFamily="49" charset="-122"/>
              </a:rPr>
              <a:t>b</a:t>
            </a: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179388" y="41497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2400">
                <a:solidFill>
                  <a:schemeClr val="accent2"/>
                </a:solidFill>
                <a:latin typeface="Arial Rounded MT Bold" pitchFamily="34" charset="0"/>
                <a:ea typeface="黑体" pitchFamily="49" charset="-122"/>
              </a:rPr>
              <a:t>a</a:t>
            </a: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0" y="3644900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2400">
                <a:solidFill>
                  <a:schemeClr val="accent2"/>
                </a:solidFill>
                <a:latin typeface="Arial Rounded MT Bold" pitchFamily="34" charset="0"/>
                <a:ea typeface="黑体" pitchFamily="49" charset="-122"/>
              </a:rPr>
              <a:t>a</a:t>
            </a:r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0" y="3141663"/>
            <a:ext cx="111601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2400">
                <a:solidFill>
                  <a:schemeClr val="accent2"/>
                </a:solidFill>
                <a:latin typeface="Arial Rounded MT Bold" pitchFamily="34" charset="0"/>
                <a:ea typeface="黑体" pitchFamily="49" charset="-122"/>
              </a:rPr>
              <a:t>b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0" y="1989138"/>
            <a:ext cx="7740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Match Vince’s activities with the days.</a:t>
            </a:r>
          </a:p>
        </p:txBody>
      </p:sp>
      <p:sp>
        <p:nvSpPr>
          <p:cNvPr id="28701" name="Line 29"/>
          <p:cNvSpPr>
            <a:spLocks noChangeShapeType="1"/>
          </p:cNvSpPr>
          <p:nvPr/>
        </p:nvSpPr>
        <p:spPr bwMode="auto">
          <a:xfrm>
            <a:off x="1371600" y="1752600"/>
            <a:ext cx="719138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5" grpId="0"/>
      <p:bldP spid="28696" grpId="0"/>
      <p:bldP spid="28697" grpId="0"/>
      <p:bldP spid="28698" grpId="0"/>
      <p:bldP spid="28699" grpId="0"/>
      <p:bldP spid="287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14400"/>
            <a:ext cx="8459788" cy="53276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4000" b="1" smtClean="0">
                <a:solidFill>
                  <a:srgbClr val="FF0000"/>
                </a:solidFill>
                <a:latin typeface="Comic Sans MS" pitchFamily="66" charset="0"/>
              </a:rPr>
              <a:t>A: Hi, Vince,can you play tennis with me? </a:t>
            </a:r>
          </a:p>
          <a:p>
            <a:pPr>
              <a:buFontTx/>
              <a:buNone/>
            </a:pPr>
            <a:r>
              <a:rPr lang="en-US" altLang="zh-CN" sz="4000" b="1" smtClean="0">
                <a:solidFill>
                  <a:srgbClr val="FF0000"/>
                </a:solidFill>
                <a:latin typeface="Comic Sans MS" pitchFamily="66" charset="0"/>
              </a:rPr>
              <a:t>B: When?</a:t>
            </a:r>
          </a:p>
          <a:p>
            <a:pPr>
              <a:buFontTx/>
              <a:buNone/>
            </a:pPr>
            <a:r>
              <a:rPr lang="en-US" altLang="zh-CN" sz="4000" b="1" smtClean="0">
                <a:solidFill>
                  <a:srgbClr val="FF0000"/>
                </a:solidFill>
                <a:latin typeface="Comic Sans MS" pitchFamily="66" charset="0"/>
              </a:rPr>
              <a:t>A: Today.</a:t>
            </a:r>
          </a:p>
          <a:p>
            <a:pPr>
              <a:buFontTx/>
              <a:buNone/>
            </a:pPr>
            <a:r>
              <a:rPr lang="en-US" altLang="zh-CN" sz="4000" b="1" smtClean="0">
                <a:solidFill>
                  <a:srgbClr val="FF0000"/>
                </a:solidFill>
                <a:latin typeface="Comic Sans MS" pitchFamily="66" charset="0"/>
              </a:rPr>
              <a:t>B: Sorry, I can’t. I…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altLang="zh-CN" smtClean="0">
                <a:solidFill>
                  <a:srgbClr val="FF0000"/>
                </a:solidFill>
              </a:rPr>
              <a:t>Pairwork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A:  Hi, Vince?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V:  Yeah, hi, Andy!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A:  Vince, can you play tennis with me?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V:  Uh, when?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A:  Today.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V:  Uh, no, sorry, I can’t. I </a:t>
            </a:r>
            <a:r>
              <a:rPr lang="en-US" altLang="zh-CN" sz="2800" b="1" smtClean="0">
                <a:solidFill>
                  <a:srgbClr val="0000FF"/>
                </a:solidFill>
                <a:latin typeface="Comic Sans MS" pitchFamily="66" charset="0"/>
              </a:rPr>
              <a:t>have to</a:t>
            </a:r>
            <a:r>
              <a:rPr lang="en-US" altLang="zh-CN" sz="2800" b="1" smtClean="0">
                <a:latin typeface="Comic Sans MS" pitchFamily="66" charset="0"/>
              </a:rPr>
              <a:t> </a:t>
            </a:r>
            <a:r>
              <a:rPr lang="en-US" altLang="zh-CN" sz="2800" b="1" smtClean="0">
                <a:solidFill>
                  <a:srgbClr val="0000FF"/>
                </a:solidFill>
                <a:latin typeface="Comic Sans MS" pitchFamily="66" charset="0"/>
              </a:rPr>
              <a:t>go to the   doctor and study for a test today.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A:  How about tomorrow?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V:  Sorry, tomorrow </a:t>
            </a:r>
            <a:r>
              <a:rPr lang="en-US" altLang="zh-CN" sz="2800" b="1" smtClean="0">
                <a:solidFill>
                  <a:srgbClr val="0000FF"/>
                </a:solidFill>
                <a:latin typeface="Comic Sans MS" pitchFamily="66" charset="0"/>
              </a:rPr>
              <a:t>I’m playing soccer and I have  a piano lesson.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A:  Oh. Well, what are you doing the day after tomorrow?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V:  I </a:t>
            </a:r>
            <a:r>
              <a:rPr lang="en-US" altLang="zh-CN" sz="2800" b="1" smtClean="0">
                <a:solidFill>
                  <a:srgbClr val="0000FF"/>
                </a:solidFill>
                <a:latin typeface="Comic Sans MS" pitchFamily="66" charset="0"/>
              </a:rPr>
              <a:t>have to babysit my sister</a:t>
            </a:r>
            <a:r>
              <a:rPr lang="en-US" altLang="zh-CN" sz="2800" b="1" smtClean="0">
                <a:latin typeface="Comic Sans MS" pitchFamily="66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A:  Oh, I see.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 smtClean="0">
                <a:latin typeface="Comic Sans MS" pitchFamily="66" charset="0"/>
              </a:rPr>
              <a:t>V;  I’m sorry, Andy. I’m really busy this week!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33400" y="0"/>
            <a:ext cx="6324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800" b="1" i="1">
                <a:solidFill>
                  <a:srgbClr val="FF0000"/>
                </a:solidFill>
                <a:latin typeface="Times New Roman" pitchFamily="18" charset="0"/>
              </a:rPr>
              <a:t>Task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822325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900" b="1">
                <a:solidFill>
                  <a:srgbClr val="6600FF"/>
                </a:solidFill>
                <a:latin typeface="Times New Roman" pitchFamily="18" charset="0"/>
              </a:rPr>
              <a:t>用打电话的方式编一则拒绝邀请的对话：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1600200"/>
            <a:ext cx="91440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Example :A: Hello! Is that…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                B:Yes, this is…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                A:Why don’t you / not come to my party 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               B:  Because I have to have a piano lesson ./ </a:t>
            </a:r>
            <a:r>
              <a:rPr kumimoji="1" lang="zh-CN" altLang="en-US" sz="3200" b="1">
                <a:latin typeface="Times New Roman" pitchFamily="18" charset="0"/>
              </a:rPr>
              <a:t>　　　</a:t>
            </a:r>
            <a:r>
              <a:rPr kumimoji="1" lang="zh-CN" altLang="en-US" sz="2000" b="1">
                <a:latin typeface="Times New Roman" pitchFamily="18" charset="0"/>
              </a:rPr>
              <a:t>　</a:t>
            </a:r>
            <a:r>
              <a:rPr kumimoji="1" lang="en-US" altLang="zh-CN" sz="3200" b="1">
                <a:latin typeface="Times New Roman" pitchFamily="18" charset="0"/>
              </a:rPr>
              <a:t>I am going to the dentist.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              A:  How often do you have the lesson? / </a:t>
            </a:r>
            <a:r>
              <a:rPr kumimoji="1" lang="zh-CN" altLang="en-US" sz="3200" b="1">
                <a:latin typeface="Times New Roman" pitchFamily="18" charset="0"/>
              </a:rPr>
              <a:t>　　　　</a:t>
            </a:r>
            <a:r>
              <a:rPr kumimoji="1" lang="zh-CN" altLang="en-US" sz="1400" b="1">
                <a:latin typeface="Times New Roman" pitchFamily="18" charset="0"/>
              </a:rPr>
              <a:t>　</a:t>
            </a:r>
            <a:r>
              <a:rPr kumimoji="1" lang="en-US" altLang="zh-CN" sz="3200" b="1">
                <a:latin typeface="Times New Roman" pitchFamily="18" charset="0"/>
              </a:rPr>
              <a:t>What is the matter with you?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400">
                <a:latin typeface="Times New Roman" pitchFamily="18" charset="0"/>
              </a:rPr>
              <a:t>                </a:t>
            </a:r>
            <a:r>
              <a:rPr kumimoji="1" lang="en-US" altLang="zh-CN" sz="3200" b="1">
                <a:latin typeface="Times New Roman" pitchFamily="18" charset="0"/>
              </a:rPr>
              <a:t>B: I …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895600" y="152400"/>
            <a:ext cx="4343400" cy="629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January              November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February            December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March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April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May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June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July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August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September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October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33400" y="685800"/>
            <a:ext cx="21336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Monday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Tuesday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Wednesday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Thursday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Friday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Saturday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Times New Roman" pitchFamily="18" charset="0"/>
              </a:rPr>
              <a:t>Sunday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105400" y="1447800"/>
            <a:ext cx="2819400" cy="50180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kumimoji="1" lang="en-US" altLang="zh-CN" sz="2800" baseline="30000">
                <a:solidFill>
                  <a:srgbClr val="FF0000"/>
                </a:solidFill>
                <a:latin typeface="Times New Roman" pitchFamily="18" charset="0"/>
              </a:rPr>
              <a:t>st</a:t>
            </a: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           first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en-US" altLang="zh-CN" sz="2800" baseline="30000">
                <a:solidFill>
                  <a:srgbClr val="FF0000"/>
                </a:solidFill>
                <a:latin typeface="Times New Roman" pitchFamily="18" charset="0"/>
              </a:rPr>
              <a:t>nd</a:t>
            </a: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           second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en-US" altLang="zh-CN" sz="2800" baseline="30000">
                <a:solidFill>
                  <a:srgbClr val="FF0000"/>
                </a:solidFill>
                <a:latin typeface="Times New Roman" pitchFamily="18" charset="0"/>
              </a:rPr>
              <a:t>rd</a:t>
            </a: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            third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4</a:t>
            </a:r>
            <a:r>
              <a:rPr kumimoji="1" lang="en-US" altLang="zh-CN" sz="2800" baseline="30000">
                <a:latin typeface="Times New Roman" pitchFamily="18" charset="0"/>
              </a:rPr>
              <a:t>th</a:t>
            </a:r>
            <a:r>
              <a:rPr kumimoji="1" lang="en-US" altLang="zh-CN" sz="2800">
                <a:latin typeface="Times New Roman" pitchFamily="18" charset="0"/>
              </a:rPr>
              <a:t>            fourth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11</a:t>
            </a:r>
            <a:r>
              <a:rPr kumimoji="1" lang="en-US" altLang="zh-CN" sz="2800" baseline="30000">
                <a:latin typeface="Times New Roman" pitchFamily="18" charset="0"/>
              </a:rPr>
              <a:t>th              </a:t>
            </a:r>
            <a:r>
              <a:rPr kumimoji="1" lang="en-US" altLang="zh-CN" sz="4000" baseline="30000">
                <a:latin typeface="Times New Roman" pitchFamily="18" charset="0"/>
              </a:rPr>
              <a:t>eleventh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21</a:t>
            </a:r>
            <a:r>
              <a:rPr kumimoji="1" lang="en-US" altLang="zh-CN" sz="2800" baseline="30000">
                <a:solidFill>
                  <a:srgbClr val="FF0000"/>
                </a:solidFill>
                <a:latin typeface="Times New Roman" pitchFamily="18" charset="0"/>
              </a:rPr>
              <a:t>st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22</a:t>
            </a:r>
            <a:r>
              <a:rPr kumimoji="1" lang="en-US" altLang="zh-CN" sz="2800" baseline="30000">
                <a:solidFill>
                  <a:srgbClr val="FF0000"/>
                </a:solidFill>
                <a:latin typeface="Times New Roman" pitchFamily="18" charset="0"/>
              </a:rPr>
              <a:t>nd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23rd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autoUpdateAnimBg="0"/>
      <p:bldP spid="3277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23555" name="Picture 3" descr="200472116521191060"/>
          <p:cNvPicPr>
            <a:picLocks noGrp="1" noChangeAspect="1" noChangeArrowheads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5588" cy="6858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492500" y="2781300"/>
            <a:ext cx="53292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6000" b="1">
                <a:solidFill>
                  <a:srgbClr val="CC66FF"/>
                </a:solidFill>
                <a:latin typeface="Times New Roman" pitchFamily="18" charset="0"/>
              </a:rPr>
              <a:t>Bye       Bye !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Rot="1" noChangeArrowheads="1"/>
          </p:cNvSpPr>
          <p:nvPr/>
        </p:nvSpPr>
        <p:spPr bwMode="auto">
          <a:xfrm>
            <a:off x="2700338" y="0"/>
            <a:ext cx="295116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4000">
                <a:latin typeface="Arial Rounded MT Bold" pitchFamily="34" charset="0"/>
                <a:ea typeface="黑体" pitchFamily="49" charset="-122"/>
              </a:rPr>
              <a:t>Homework</a:t>
            </a:r>
          </a:p>
        </p:txBody>
      </p:sp>
      <p:sp>
        <p:nvSpPr>
          <p:cNvPr id="24579" name="Rectangle 3"/>
          <p:cNvSpPr>
            <a:spLocks noRot="1" noChangeArrowheads="1"/>
          </p:cNvSpPr>
          <p:nvPr/>
        </p:nvSpPr>
        <p:spPr bwMode="auto">
          <a:xfrm>
            <a:off x="0" y="609600"/>
            <a:ext cx="8675688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>
                <a:ea typeface="黑体" pitchFamily="49" charset="-122"/>
              </a:rPr>
              <a:t>You want to invite your partner to a movie this week. See her schedule and make date.       </a:t>
            </a:r>
            <a:endParaRPr lang="en-US" altLang="zh-CN" sz="3200">
              <a:solidFill>
                <a:schemeClr val="hlink"/>
              </a:solidFill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>
              <a:ea typeface="黑体" pitchFamily="49" charset="-122"/>
            </a:endParaRPr>
          </a:p>
        </p:txBody>
      </p:sp>
      <p:graphicFrame>
        <p:nvGraphicFramePr>
          <p:cNvPr id="31748" name="Group 4"/>
          <p:cNvGraphicFramePr>
            <a:graphicFrameLocks noGrp="1"/>
          </p:cNvGraphicFramePr>
          <p:nvPr/>
        </p:nvGraphicFramePr>
        <p:xfrm>
          <a:off x="381000" y="2205038"/>
          <a:ext cx="8763000" cy="4084637"/>
        </p:xfrm>
        <a:graphic>
          <a:graphicData uri="http://schemas.openxmlformats.org/drawingml/2006/table">
            <a:tbl>
              <a:tblPr/>
              <a:tblGrid>
                <a:gridCol w="4383088"/>
                <a:gridCol w="4379912"/>
              </a:tblGrid>
              <a:tr h="64771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From Monday to Friday: go to school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44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Monday evening: do homework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Thursday evening: help her parents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Tuesday evening: study for the math test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Friday evening: visit her uncle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6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Wednesday evening: do homework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Saturday evening: do homework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Sunday: free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etease-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11188" y="1916113"/>
            <a:ext cx="8172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/>
              <a:t>What can we find in the calendar?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16350" y="4652963"/>
            <a:ext cx="5327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</a:rPr>
              <a:t> </a:t>
            </a:r>
            <a:r>
              <a:rPr lang="en-US" altLang="zh-CN" sz="4400" b="1">
                <a:solidFill>
                  <a:srgbClr val="CC0000"/>
                </a:solidFill>
              </a:rPr>
              <a:t>a calendar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692275" y="2781300"/>
            <a:ext cx="68405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 ( week, date, month, year )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altLang="zh-CN" sz="3600" b="1" i="1" smtClean="0">
                <a:solidFill>
                  <a:srgbClr val="FF3300"/>
                </a:solidFill>
                <a:latin typeface="Comic Sans MS" pitchFamily="66" charset="0"/>
              </a:rPr>
              <a:t>Revision</a:t>
            </a:r>
          </a:p>
          <a:p>
            <a:r>
              <a:rPr lang="en-US" altLang="zh-CN" sz="3600" b="1" i="1" smtClean="0">
                <a:latin typeface="Comic Sans MS" pitchFamily="66" charset="0"/>
              </a:rPr>
              <a:t>What day is today?</a:t>
            </a:r>
          </a:p>
          <a:p>
            <a:r>
              <a:rPr lang="en-US" altLang="zh-CN" sz="3600" b="1" i="1" smtClean="0">
                <a:latin typeface="Comic Sans MS" pitchFamily="66" charset="0"/>
              </a:rPr>
              <a:t>What’s the date today?</a:t>
            </a:r>
          </a:p>
          <a:p>
            <a:r>
              <a:rPr lang="en-US" altLang="zh-CN" sz="3600" b="1" i="1" smtClean="0">
                <a:latin typeface="Comic Sans MS" pitchFamily="66" charset="0"/>
              </a:rPr>
              <a:t>How many days are there in a week?</a:t>
            </a:r>
          </a:p>
          <a:p>
            <a:r>
              <a:rPr lang="en-US" altLang="zh-CN" sz="3600" b="1" i="1" smtClean="0">
                <a:latin typeface="Comic Sans MS" pitchFamily="66" charset="0"/>
              </a:rPr>
              <a:t>What are they?</a:t>
            </a:r>
          </a:p>
          <a:p>
            <a:r>
              <a:rPr lang="en-US" altLang="zh-CN" sz="3600" b="1" i="1" smtClean="0">
                <a:latin typeface="Comic Sans MS" pitchFamily="66" charset="0"/>
              </a:rPr>
              <a:t>What’s the first day in a week?</a:t>
            </a:r>
            <a:endParaRPr lang="en-US" altLang="zh-CN" sz="3600" smtClean="0">
              <a:latin typeface="Comic Sans MS" pitchFamily="66" charset="0"/>
            </a:endParaRPr>
          </a:p>
          <a:p>
            <a:endParaRPr lang="en-US" altLang="zh-CN" sz="360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52" name="Group 184"/>
          <p:cNvGraphicFramePr>
            <a:graphicFrameLocks noGrp="1"/>
          </p:cNvGraphicFramePr>
          <p:nvPr/>
        </p:nvGraphicFramePr>
        <p:xfrm>
          <a:off x="2133600" y="609600"/>
          <a:ext cx="6172200" cy="3155950"/>
        </p:xfrm>
        <a:graphic>
          <a:graphicData uri="http://schemas.openxmlformats.org/drawingml/2006/table">
            <a:tbl>
              <a:tblPr/>
              <a:tblGrid>
                <a:gridCol w="914400"/>
                <a:gridCol w="911225"/>
                <a:gridCol w="914400"/>
                <a:gridCol w="912813"/>
                <a:gridCol w="912812"/>
                <a:gridCol w="912813"/>
                <a:gridCol w="693737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日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四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54" name="Text Box 62"/>
          <p:cNvSpPr txBox="1">
            <a:spLocks noChangeArrowheads="1"/>
          </p:cNvSpPr>
          <p:nvPr/>
        </p:nvSpPr>
        <p:spPr bwMode="auto">
          <a:xfrm>
            <a:off x="0" y="0"/>
            <a:ext cx="17081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CC0000"/>
                </a:solidFill>
                <a:latin typeface="Times New Roman" pitchFamily="18" charset="0"/>
              </a:rPr>
              <a:t>calendar</a:t>
            </a:r>
          </a:p>
          <a:p>
            <a:pPr eaLnBrk="1" hangingPunct="1"/>
            <a:r>
              <a:rPr kumimoji="1" lang="en-US" altLang="zh-CN" sz="3200" b="1">
                <a:latin typeface="Times New Roman" pitchFamily="18" charset="0"/>
              </a:rPr>
              <a:t>October </a:t>
            </a:r>
          </a:p>
        </p:txBody>
      </p:sp>
      <p:sp>
        <p:nvSpPr>
          <p:cNvPr id="12355" name="Text Box 63"/>
          <p:cNvSpPr txBox="1">
            <a:spLocks noChangeArrowheads="1"/>
          </p:cNvSpPr>
          <p:nvPr/>
        </p:nvSpPr>
        <p:spPr bwMode="auto">
          <a:xfrm>
            <a:off x="593725" y="51260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7232" name="Text Box 64"/>
          <p:cNvSpPr txBox="1">
            <a:spLocks noChangeArrowheads="1"/>
          </p:cNvSpPr>
          <p:nvPr/>
        </p:nvSpPr>
        <p:spPr bwMode="auto">
          <a:xfrm>
            <a:off x="304800" y="4191000"/>
            <a:ext cx="2090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CC0000"/>
                </a:solidFill>
                <a:latin typeface="Times New Roman" pitchFamily="18" charset="0"/>
              </a:rPr>
              <a:t>What’s today?</a:t>
            </a:r>
          </a:p>
        </p:txBody>
      </p:sp>
      <p:sp>
        <p:nvSpPr>
          <p:cNvPr id="7233" name="Text Box 65"/>
          <p:cNvSpPr txBox="1">
            <a:spLocks noChangeArrowheads="1"/>
          </p:cNvSpPr>
          <p:nvPr/>
        </p:nvSpPr>
        <p:spPr bwMode="auto">
          <a:xfrm>
            <a:off x="0" y="4724400"/>
            <a:ext cx="3421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chemeClr val="accent2"/>
                </a:solidFill>
                <a:latin typeface="Times New Roman" pitchFamily="18" charset="0"/>
              </a:rPr>
              <a:t>It’s Wednesday the 11th.</a:t>
            </a:r>
          </a:p>
        </p:txBody>
      </p:sp>
      <p:sp>
        <p:nvSpPr>
          <p:cNvPr id="7234" name="Text Box 66"/>
          <p:cNvSpPr txBox="1">
            <a:spLocks noChangeArrowheads="1"/>
          </p:cNvSpPr>
          <p:nvPr/>
        </p:nvSpPr>
        <p:spPr bwMode="auto">
          <a:xfrm>
            <a:off x="0" y="5257800"/>
            <a:ext cx="440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CC0000"/>
                </a:solidFill>
                <a:latin typeface="Times New Roman" pitchFamily="18" charset="0"/>
              </a:rPr>
              <a:t>What’s the day after tomorrow?</a:t>
            </a:r>
          </a:p>
        </p:txBody>
      </p:sp>
      <p:sp>
        <p:nvSpPr>
          <p:cNvPr id="7235" name="Text Box 67"/>
          <p:cNvSpPr txBox="1">
            <a:spLocks noChangeArrowheads="1"/>
          </p:cNvSpPr>
          <p:nvPr/>
        </p:nvSpPr>
        <p:spPr bwMode="auto">
          <a:xfrm>
            <a:off x="0" y="5715000"/>
            <a:ext cx="2868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chemeClr val="accent2"/>
                </a:solidFill>
                <a:latin typeface="Times New Roman" pitchFamily="18" charset="0"/>
              </a:rPr>
              <a:t>It’s Friday the 13th .</a:t>
            </a:r>
          </a:p>
        </p:txBody>
      </p:sp>
      <p:sp>
        <p:nvSpPr>
          <p:cNvPr id="12360" name="Text Box 68"/>
          <p:cNvSpPr txBox="1">
            <a:spLocks noChangeArrowheads="1"/>
          </p:cNvSpPr>
          <p:nvPr/>
        </p:nvSpPr>
        <p:spPr bwMode="auto">
          <a:xfrm>
            <a:off x="5257800" y="44196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What’s tomorrow?</a:t>
            </a:r>
          </a:p>
        </p:txBody>
      </p:sp>
      <p:sp>
        <p:nvSpPr>
          <p:cNvPr id="12361" name="Text Box 69"/>
          <p:cNvSpPr txBox="1">
            <a:spLocks noChangeArrowheads="1"/>
          </p:cNvSpPr>
          <p:nvPr/>
        </p:nvSpPr>
        <p:spPr bwMode="auto">
          <a:xfrm>
            <a:off x="5410200" y="48768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0000CC"/>
                </a:solidFill>
              </a:rPr>
              <a:t>It’s Thursday the 12th. </a:t>
            </a:r>
          </a:p>
        </p:txBody>
      </p:sp>
      <p:sp>
        <p:nvSpPr>
          <p:cNvPr id="12362" name="Text Box 70"/>
          <p:cNvSpPr txBox="1">
            <a:spLocks noChangeArrowheads="1"/>
          </p:cNvSpPr>
          <p:nvPr/>
        </p:nvSpPr>
        <p:spPr bwMode="auto">
          <a:xfrm>
            <a:off x="5410200" y="54102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What was yesterday?</a:t>
            </a:r>
          </a:p>
        </p:txBody>
      </p:sp>
      <p:sp>
        <p:nvSpPr>
          <p:cNvPr id="12363" name="Text Box 71"/>
          <p:cNvSpPr txBox="1">
            <a:spLocks noChangeArrowheads="1"/>
          </p:cNvSpPr>
          <p:nvPr/>
        </p:nvSpPr>
        <p:spPr bwMode="auto">
          <a:xfrm>
            <a:off x="5257800" y="5867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0000CC"/>
                </a:solidFill>
              </a:rPr>
              <a:t>It was Tuesday the 10th.</a:t>
            </a:r>
          </a:p>
        </p:txBody>
      </p:sp>
      <p:graphicFrame>
        <p:nvGraphicFramePr>
          <p:cNvPr id="12364" name="Object 175"/>
          <p:cNvGraphicFramePr>
            <a:graphicFrameLocks noGrp="1" noChangeAspect="1"/>
          </p:cNvGraphicFramePr>
          <p:nvPr>
            <p:ph/>
          </p:nvPr>
        </p:nvGraphicFramePr>
        <p:xfrm>
          <a:off x="4495800" y="0"/>
          <a:ext cx="167481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6" name="文档" r:id="rId3" imgW="9473672" imgH="6895795" progId="Word.Document.8">
                  <p:embed/>
                </p:oleObj>
              </mc:Choice>
              <mc:Fallback>
                <p:oleObj name="文档" r:id="rId3" imgW="9473672" imgH="6895795" progId="Word.Document.8">
                  <p:embed/>
                  <p:pic>
                    <p:nvPicPr>
                      <p:cNvPr id="0" name="Object 17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71428"/>
                      <a:stretch>
                        <a:fillRect/>
                      </a:stretch>
                    </p:blipFill>
                    <p:spPr bwMode="auto">
                      <a:xfrm>
                        <a:off x="4495800" y="0"/>
                        <a:ext cx="1674813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65" name="Picture 183" descr="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943600"/>
            <a:ext cx="91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2" grpId="0" autoUpdateAnimBg="0"/>
      <p:bldP spid="7233" grpId="0" autoUpdateAnimBg="0"/>
      <p:bldP spid="7234" grpId="0" autoUpdateAnimBg="0"/>
      <p:bldP spid="723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Line 3"/>
          <p:cNvSpPr>
            <a:spLocks noChangeShapeType="1"/>
          </p:cNvSpPr>
          <p:nvPr/>
        </p:nvSpPr>
        <p:spPr bwMode="auto">
          <a:xfrm flipV="1">
            <a:off x="4648200" y="3124200"/>
            <a:ext cx="0" cy="22098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V="1">
            <a:off x="3059113" y="3200400"/>
            <a:ext cx="65087" cy="3036888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V="1">
            <a:off x="1403350" y="3124200"/>
            <a:ext cx="501650" cy="1241425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5795963" y="2997200"/>
            <a:ext cx="431800" cy="3167063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 flipV="1">
            <a:off x="7239000" y="3048000"/>
            <a:ext cx="69850" cy="10287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038600" y="51816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Script MT Bold" pitchFamily="66" charset="0"/>
              </a:rPr>
              <a:t>today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133600" y="6092825"/>
            <a:ext cx="2971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Script MT Bold" pitchFamily="66" charset="0"/>
              </a:rPr>
              <a:t>yesterday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58775" y="4221163"/>
            <a:ext cx="248443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D62AA5"/>
                </a:solidFill>
                <a:latin typeface="Script MT Bold" pitchFamily="66" charset="0"/>
                <a:ea typeface="华文中宋" pitchFamily="2" charset="-122"/>
              </a:rPr>
              <a:t>the day      before   yesterday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724525" y="5949950"/>
            <a:ext cx="304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990099"/>
                </a:solidFill>
                <a:latin typeface="Script MT Bold" pitchFamily="66" charset="0"/>
              </a:rPr>
              <a:t>tomorrow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6624638" y="4149725"/>
            <a:ext cx="25193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  <a:ea typeface="隶书" pitchFamily="49" charset="-122"/>
              </a:rPr>
              <a:t>the day after tomorrow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 animBg="1"/>
      <p:bldP spid="22533" grpId="0" animBg="1"/>
      <p:bldP spid="22534" grpId="0" animBg="1"/>
      <p:bldP spid="22535" grpId="0" animBg="1"/>
      <p:bldP spid="22536" grpId="0"/>
      <p:bldP spid="22537" grpId="0"/>
      <p:bldP spid="22538" grpId="0"/>
      <p:bldP spid="22539" grpId="0"/>
      <p:bldP spid="225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09925" y="-76200"/>
            <a:ext cx="22002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400">
                <a:solidFill>
                  <a:srgbClr val="FF33CC"/>
                </a:solidFill>
                <a:latin typeface="Times New Roman" pitchFamily="18" charset="0"/>
              </a:rPr>
              <a:t>Calendar</a:t>
            </a:r>
          </a:p>
          <a:p>
            <a:pPr eaLnBrk="1" hangingPunct="1"/>
            <a:r>
              <a:rPr kumimoji="1" lang="en-US" altLang="zh-CN" sz="4400">
                <a:solidFill>
                  <a:srgbClr val="FF33CC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9219" name="Group 3"/>
          <p:cNvGraphicFramePr>
            <a:graphicFrameLocks noGrp="1"/>
          </p:cNvGraphicFramePr>
          <p:nvPr/>
        </p:nvGraphicFramePr>
        <p:xfrm>
          <a:off x="304800" y="609600"/>
          <a:ext cx="8458200" cy="4064000"/>
        </p:xfrm>
        <a:graphic>
          <a:graphicData uri="http://schemas.openxmlformats.org/drawingml/2006/table">
            <a:tbl>
              <a:tblPr/>
              <a:tblGrid>
                <a:gridCol w="3990975"/>
                <a:gridCol w="4467225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Sunday the 8th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        go to the dentist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Monday the 9th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           play football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Tuesday the 10th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               ……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Wednesday the 11th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Thursday the 12th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Friday the 14th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Saturday the 15th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0" y="4724400"/>
            <a:ext cx="91979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CC0000"/>
                </a:solidFill>
                <a:latin typeface="Times New Roman" pitchFamily="18" charset="0"/>
              </a:rPr>
              <a:t>A: What’s today?</a:t>
            </a:r>
          </a:p>
          <a:p>
            <a:pPr eaLnBrk="1" hangingPunct="1"/>
            <a:r>
              <a:rPr kumimoji="1" lang="en-US" altLang="zh-CN" sz="2800" b="1">
                <a:solidFill>
                  <a:srgbClr val="CC0000"/>
                </a:solidFill>
                <a:latin typeface="Times New Roman" pitchFamily="18" charset="0"/>
              </a:rPr>
              <a:t>B: It’s _________</a:t>
            </a:r>
            <a:r>
              <a:rPr kumimoji="1" lang="en-US" altLang="zh-CN" sz="2800" b="1" baseline="3000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kumimoji="1" lang="en-US" altLang="zh-CN" sz="2800" b="1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kumimoji="1" lang="en-US" altLang="zh-CN" sz="2800" b="1">
                <a:solidFill>
                  <a:srgbClr val="CC0000"/>
                </a:solidFill>
                <a:latin typeface="Times New Roman" pitchFamily="18" charset="0"/>
              </a:rPr>
              <a:t>A: Can you go to the mall with me the day after tomorrow?</a:t>
            </a:r>
          </a:p>
          <a:p>
            <a:pPr eaLnBrk="1" hangingPunct="1"/>
            <a:r>
              <a:rPr kumimoji="1" lang="en-US" altLang="zh-CN" sz="2800" b="1">
                <a:solidFill>
                  <a:srgbClr val="CC0000"/>
                </a:solidFill>
                <a:latin typeface="Times New Roman" pitchFamily="18" charset="0"/>
              </a:rPr>
              <a:t>B: Sorry, I can’t. I have to……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09800" y="228600"/>
            <a:ext cx="64008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/>
              <a:t>A: What are you going to do </a:t>
            </a:r>
            <a:r>
              <a:rPr lang="en-US" altLang="zh-CN" sz="2000" b="1">
                <a:solidFill>
                  <a:srgbClr val="FF0000"/>
                </a:solidFill>
              </a:rPr>
              <a:t> tomorrow</a:t>
            </a:r>
            <a:r>
              <a:rPr lang="en-US" altLang="zh-CN" sz="2000" b="1"/>
              <a:t>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 b="1"/>
              <a:t>B: I’m going to ……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 b="1"/>
              <a:t>A: What are you going to do </a:t>
            </a:r>
            <a:r>
              <a:rPr lang="en-US" altLang="zh-CN" sz="2000" b="1">
                <a:solidFill>
                  <a:srgbClr val="FF0000"/>
                </a:solidFill>
              </a:rPr>
              <a:t>the day after tomorrow</a:t>
            </a:r>
            <a:r>
              <a:rPr lang="en-US" altLang="zh-CN" sz="2000" b="1"/>
              <a:t>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000" b="1"/>
              <a:t>B: Well, I’m ……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0" y="2203450"/>
            <a:ext cx="9144000" cy="4681538"/>
            <a:chOff x="192" y="384"/>
            <a:chExt cx="5376" cy="2857"/>
          </a:xfrm>
        </p:grpSpPr>
        <p:pic>
          <p:nvPicPr>
            <p:cNvPr id="15365" name="Picture 4" descr="CA015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84"/>
              <a:ext cx="1343" cy="1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Picture 5" descr="CPMH-13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80"/>
              <a:ext cx="1872" cy="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7" name="Picture 6" descr="BV2-02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1824"/>
              <a:ext cx="1728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8" name="Picture 7" descr="TOPD082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384"/>
              <a:ext cx="1824" cy="1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9" name="Picture 8" descr="im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824"/>
              <a:ext cx="1872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0" name="Picture 9" descr="bike riding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1824"/>
              <a:ext cx="1488" cy="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304800" y="304800"/>
            <a:ext cx="2087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</a:rPr>
              <a:t>Pairwork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7920038" cy="467995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Can you come  to my party/go to movies…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Would you like to come to my party……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     Sure, I’d love / like to.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     Yes, I’ d love /like to.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zh-CN" sz="2800" b="1" smtClean="0">
              <a:solidFill>
                <a:srgbClr val="0000FF"/>
              </a:solidFill>
              <a:latin typeface="Times New Roman" pitchFamily="18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     I’m sorry, I   can’t.  I have to…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       I’d love to.  But I have to  </a:t>
            </a:r>
            <a:r>
              <a:rPr kumimoji="1" lang="en-US" altLang="zh-CN" sz="2800" smtClean="0">
                <a:solidFill>
                  <a:srgbClr val="0000FF"/>
                </a:solidFill>
                <a:latin typeface="Times New Roman" pitchFamily="18" charset="0"/>
              </a:rPr>
              <a:t>babysit  my  sister ( help my parents,  have a piano lesson……)</a:t>
            </a:r>
            <a:endParaRPr lang="en-US" altLang="zh-CN" sz="1200" smtClean="0">
              <a:solidFill>
                <a:srgbClr val="0000FF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altLang="zh-CN" sz="100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b="1" smtClean="0">
                <a:solidFill>
                  <a:schemeClr val="accent2"/>
                </a:solidFill>
                <a:latin typeface="Times New Roman" pitchFamily="18" charset="0"/>
              </a:rPr>
              <a:t>REVIEW</a:t>
            </a:r>
          </a:p>
        </p:txBody>
      </p:sp>
      <p:pic>
        <p:nvPicPr>
          <p:cNvPr id="16388" name="Picture 4" descr="2004721165211910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0"/>
            <a:ext cx="2876550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990600" y="609600"/>
            <a:ext cx="7343775" cy="45354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  <a:latin typeface="Comic Sans MS" pitchFamily="66" charset="0"/>
              </a:rPr>
              <a:t>2a.Listen and answer the questions.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  <a:latin typeface="Comic Sans MS" pitchFamily="66" charset="0"/>
              </a:rPr>
              <a:t>1. What’s the boy doing?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  <a:latin typeface="Comic Sans MS" pitchFamily="66" charset="0"/>
              </a:rPr>
              <a:t>2. What’s he talking about?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  <a:latin typeface="Comic Sans MS" pitchFamily="66" charset="0"/>
              </a:rPr>
              <a:t>3. Does Vince accept or decline his  invitation?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  <a:latin typeface="Comic Sans MS" pitchFamily="66" charset="0"/>
              </a:rPr>
              <a:t>4. Why? List the reasons. (what is he busy with?)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CCE8C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</TotalTime>
  <Words>760</Words>
  <Application>Microsoft Office PowerPoint</Application>
  <PresentationFormat>全屏显示(4:3)</PresentationFormat>
  <Paragraphs>181</Paragraphs>
  <Slides>16</Slides>
  <Notes>0</Notes>
  <HiddenSlides>1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Candara</vt:lpstr>
      <vt:lpstr>华文新魏</vt:lpstr>
      <vt:lpstr>华文楷体</vt:lpstr>
      <vt:lpstr>Symbol</vt:lpstr>
      <vt:lpstr>Bell MT</vt:lpstr>
      <vt:lpstr>华文彩云</vt:lpstr>
      <vt:lpstr>Times New Roman</vt:lpstr>
      <vt:lpstr>Comic Sans MS</vt:lpstr>
      <vt:lpstr>黑体</vt:lpstr>
      <vt:lpstr>Script MT Bold</vt:lpstr>
      <vt:lpstr>华文中宋</vt:lpstr>
      <vt:lpstr>隶书</vt:lpstr>
      <vt:lpstr>Impact</vt:lpstr>
      <vt:lpstr>Arial Rounded MT Bold</vt:lpstr>
      <vt:lpstr>波形</vt:lpstr>
      <vt:lpstr>Microsoft Word 文档</vt:lpstr>
      <vt:lpstr>Unit 5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REVIEW</vt:lpstr>
      <vt:lpstr>PowerPoint 演示文稿</vt:lpstr>
      <vt:lpstr>PowerPoint 演示文稿</vt:lpstr>
      <vt:lpstr>Pairwork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2</cp:revision>
  <cp:lastPrinted>1601-01-01T00:00:00Z</cp:lastPrinted>
  <dcterms:created xsi:type="dcterms:W3CDTF">1601-01-01T00:00:00Z</dcterms:created>
  <dcterms:modified xsi:type="dcterms:W3CDTF">2015-08-12T06:50:02Z</dcterms:modified>
  <cp:category>www.dearedu.com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